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2" r:id="rId5"/>
    <p:sldMasterId id="2147483674" r:id="rId6"/>
  </p:sldMasterIdLst>
  <p:sldIdLst>
    <p:sldId id="3223" r:id="rId7"/>
    <p:sldId id="260" r:id="rId8"/>
    <p:sldId id="261" r:id="rId9"/>
    <p:sldId id="3272" r:id="rId10"/>
    <p:sldId id="3270" r:id="rId11"/>
    <p:sldId id="3273" r:id="rId12"/>
    <p:sldId id="3274" r:id="rId13"/>
    <p:sldId id="3277" r:id="rId14"/>
    <p:sldId id="3276" r:id="rId15"/>
    <p:sldId id="3278" r:id="rId16"/>
    <p:sldId id="3279" r:id="rId17"/>
    <p:sldId id="3280" r:id="rId18"/>
    <p:sldId id="3281" r:id="rId19"/>
    <p:sldId id="3282" r:id="rId20"/>
    <p:sldId id="3283" r:id="rId21"/>
    <p:sldId id="3284" r:id="rId22"/>
    <p:sldId id="3285" r:id="rId23"/>
    <p:sldId id="3286" r:id="rId24"/>
    <p:sldId id="3287" r:id="rId25"/>
    <p:sldId id="3288" r:id="rId26"/>
    <p:sldId id="3289" r:id="rId27"/>
    <p:sldId id="3290" r:id="rId28"/>
    <p:sldId id="3291" r:id="rId29"/>
    <p:sldId id="3292" r:id="rId30"/>
    <p:sldId id="3293" r:id="rId31"/>
    <p:sldId id="3294" r:id="rId32"/>
    <p:sldId id="3295" r:id="rId33"/>
    <p:sldId id="3296" r:id="rId34"/>
    <p:sldId id="3298" r:id="rId35"/>
    <p:sldId id="3299" r:id="rId36"/>
    <p:sldId id="3300" r:id="rId37"/>
    <p:sldId id="3301" r:id="rId38"/>
    <p:sldId id="3302" r:id="rId39"/>
    <p:sldId id="3269" r:id="rId4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2870"/>
    <a:srgbClr val="073774"/>
    <a:srgbClr val="094C9A"/>
    <a:srgbClr val="A0C519"/>
    <a:srgbClr val="61C2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2" autoAdjust="0"/>
    <p:restoredTop sz="94679"/>
  </p:normalViewPr>
  <p:slideViewPr>
    <p:cSldViewPr snapToGrid="0">
      <p:cViewPr varScale="1">
        <p:scale>
          <a:sx n="86" d="100"/>
          <a:sy n="86" d="100"/>
        </p:scale>
        <p:origin x="4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heme" Target="theme/theme1.xml"/></Relationships>
</file>

<file path=ppt/media/hdphoto1.wdp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6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58C4AB-D290-3B41-8159-06191C13BE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CA8B020-D3BB-F94B-BDD2-02A7C3552B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E911E3-DA00-1540-A5D3-D55DA62D1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8435-57B8-484E-AD22-185186344C3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2FDC011-8E21-3F4A-9379-6A3D2BEDB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1F5D7F-63B4-0949-B574-0CCA34953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CF89B-8C90-B544-AE21-7E3B945AD0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4770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ntendo Gráfico&#10;&#10;Descrição gerada automaticamente">
            <a:extLst>
              <a:ext uri="{FF2B5EF4-FFF2-40B4-BE49-F238E27FC236}">
                <a16:creationId xmlns:a16="http://schemas.microsoft.com/office/drawing/2014/main" id="{7722E472-0130-7545-BD2A-A3B6C9B1BC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m 7" descr="Uma imagem contendo desenho&#10;&#10;Descrição gerada automaticamente">
            <a:extLst>
              <a:ext uri="{FF2B5EF4-FFF2-40B4-BE49-F238E27FC236}">
                <a16:creationId xmlns:a16="http://schemas.microsoft.com/office/drawing/2014/main" id="{CAB15F41-C301-5143-A63F-3012E4D2B9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-1" t="19721" r="-7166" b="40388"/>
          <a:stretch/>
        </p:blipFill>
        <p:spPr>
          <a:xfrm>
            <a:off x="11055153" y="6387189"/>
            <a:ext cx="1136847" cy="31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162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E0828D7-573F-9D40-9703-7A3F123D78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Aspas de abertura">
            <a:extLst>
              <a:ext uri="{FF2B5EF4-FFF2-40B4-BE49-F238E27FC236}">
                <a16:creationId xmlns:a16="http://schemas.microsoft.com/office/drawing/2014/main" id="{DBE91FF0-1157-884E-B638-090D50072EE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30625" y="1311882"/>
            <a:ext cx="1318592" cy="1318592"/>
          </a:xfrm>
          <a:prstGeom prst="rect">
            <a:avLst/>
          </a:prstGeom>
        </p:spPr>
      </p:pic>
      <p:pic>
        <p:nvPicPr>
          <p:cNvPr id="9" name="Imagem 8" descr="Uma imagem contendo desenho&#10;&#10;Descrição gerada automaticamente">
            <a:extLst>
              <a:ext uri="{FF2B5EF4-FFF2-40B4-BE49-F238E27FC236}">
                <a16:creationId xmlns:a16="http://schemas.microsoft.com/office/drawing/2014/main" id="{E31E16DE-1D62-7545-9AE9-037BA3ECCB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-1" t="19721" r="-7166" b="40388"/>
          <a:stretch/>
        </p:blipFill>
        <p:spPr>
          <a:xfrm>
            <a:off x="11055153" y="6387189"/>
            <a:ext cx="1136847" cy="31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74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Agrupar 6">
            <a:extLst>
              <a:ext uri="{FF2B5EF4-FFF2-40B4-BE49-F238E27FC236}">
                <a16:creationId xmlns:a16="http://schemas.microsoft.com/office/drawing/2014/main" id="{5FEA3C75-5462-0C4A-BB3C-32483E540D73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" name="Imagem 7" descr="Forma&#10;&#10;Descrição gerada automaticamente">
              <a:extLst>
                <a:ext uri="{FF2B5EF4-FFF2-40B4-BE49-F238E27FC236}">
                  <a16:creationId xmlns:a16="http://schemas.microsoft.com/office/drawing/2014/main" id="{76EEC1AC-964D-9C43-A5E8-66D737F4D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9" name="Imagem 8" descr="Uma imagem contendo desenho&#10;&#10;Descrição gerada automaticamente">
              <a:extLst>
                <a:ext uri="{FF2B5EF4-FFF2-40B4-BE49-F238E27FC236}">
                  <a16:creationId xmlns:a16="http://schemas.microsoft.com/office/drawing/2014/main" id="{09559ECB-D90D-4F47-8D0F-EFE9AD785F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 l="-1" t="19721" r="-7166" b="40388"/>
            <a:stretch/>
          </p:blipFill>
          <p:spPr>
            <a:xfrm>
              <a:off x="11055153" y="6387189"/>
              <a:ext cx="1136847" cy="317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79688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Agrupar 6">
            <a:extLst>
              <a:ext uri="{FF2B5EF4-FFF2-40B4-BE49-F238E27FC236}">
                <a16:creationId xmlns:a16="http://schemas.microsoft.com/office/drawing/2014/main" id="{8C8846CC-6DC2-9742-9A97-057F2F988825}"/>
              </a:ext>
            </a:extLst>
          </p:cNvPr>
          <p:cNvGrpSpPr/>
          <p:nvPr userDrawn="1"/>
        </p:nvGrpSpPr>
        <p:grpSpPr>
          <a:xfrm>
            <a:off x="0" y="1473"/>
            <a:ext cx="12192000" cy="6858000"/>
            <a:chOff x="0" y="1473"/>
            <a:chExt cx="12192000" cy="6858000"/>
          </a:xfrm>
        </p:grpSpPr>
        <p:pic>
          <p:nvPicPr>
            <p:cNvPr id="8" name="Imagem 7" descr="Forma&#10;&#10;Descrição gerada automaticamente">
              <a:extLst>
                <a:ext uri="{FF2B5EF4-FFF2-40B4-BE49-F238E27FC236}">
                  <a16:creationId xmlns:a16="http://schemas.microsoft.com/office/drawing/2014/main" id="{646DBBC2-4087-3E48-94C0-4C750D637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473"/>
              <a:ext cx="12192000" cy="6858000"/>
            </a:xfrm>
            <a:prstGeom prst="rect">
              <a:avLst/>
            </a:prstGeom>
          </p:spPr>
        </p:pic>
        <p:pic>
          <p:nvPicPr>
            <p:cNvPr id="9" name="Gráfico 8">
              <a:extLst>
                <a:ext uri="{FF2B5EF4-FFF2-40B4-BE49-F238E27FC236}">
                  <a16:creationId xmlns:a16="http://schemas.microsoft.com/office/drawing/2014/main" id="{27802105-6310-2445-9487-DC77CDAD11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160883" y="6461808"/>
              <a:ext cx="802083" cy="2240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34317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9EE579E3-9507-9946-829C-3236980A17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60883" y="6461808"/>
            <a:ext cx="802083" cy="22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38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ntendo Forma&#10;&#10;Descrição gerada automaticamente">
            <a:extLst>
              <a:ext uri="{FF2B5EF4-FFF2-40B4-BE49-F238E27FC236}">
                <a16:creationId xmlns:a16="http://schemas.microsoft.com/office/drawing/2014/main" id="{15BB3F59-D574-2D4B-B354-B3C528726D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9AD376CE-1DF5-4E4C-96E7-175EE7DD4C2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60883" y="6461808"/>
            <a:ext cx="802083" cy="22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464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Uma imagem contendo Forma&#10;&#10;Descrição gerada automaticamente">
            <a:extLst>
              <a:ext uri="{FF2B5EF4-FFF2-40B4-BE49-F238E27FC236}">
                <a16:creationId xmlns:a16="http://schemas.microsoft.com/office/drawing/2014/main" id="{0BC4E33F-0415-BE4F-891E-3744062334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6AFB18B4-ACCF-5C42-93F3-9BFC2D1145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60883" y="6461808"/>
            <a:ext cx="802083" cy="22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2755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Forma&#10;&#10;Descrição gerada automaticamente">
            <a:extLst>
              <a:ext uri="{FF2B5EF4-FFF2-40B4-BE49-F238E27FC236}">
                <a16:creationId xmlns:a16="http://schemas.microsoft.com/office/drawing/2014/main" id="{F4F7F11F-2697-FE49-9884-42A1DC120D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m 6" descr="Uma imagem contendo desenho&#10;&#10;Descrição gerada automaticamente">
            <a:extLst>
              <a:ext uri="{FF2B5EF4-FFF2-40B4-BE49-F238E27FC236}">
                <a16:creationId xmlns:a16="http://schemas.microsoft.com/office/drawing/2014/main" id="{FDE7F42C-97A1-644B-BE49-D3B8D36BFB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-1" t="19721" r="-7166" b="40388"/>
          <a:stretch/>
        </p:blipFill>
        <p:spPr>
          <a:xfrm>
            <a:off x="11055153" y="6450799"/>
            <a:ext cx="1136847" cy="31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599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Forma&#10;&#10;Descrição gerada automaticamente">
            <a:extLst>
              <a:ext uri="{FF2B5EF4-FFF2-40B4-BE49-F238E27FC236}">
                <a16:creationId xmlns:a16="http://schemas.microsoft.com/office/drawing/2014/main" id="{25489838-8E9C-4943-BE9F-5F244C11D7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-142880" y="0"/>
            <a:ext cx="12192000" cy="6858000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33A9AFAE-252D-3045-9D72-C56E3C75E10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60883" y="6493612"/>
            <a:ext cx="802083" cy="22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8498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ntendo Gráfico de explosão solar&#10;&#10;Descrição gerada automaticamente">
            <a:extLst>
              <a:ext uri="{FF2B5EF4-FFF2-40B4-BE49-F238E27FC236}">
                <a16:creationId xmlns:a16="http://schemas.microsoft.com/office/drawing/2014/main" id="{F6A5830A-0C77-0C48-B67A-7FCF4F2C70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FAC34210-8F37-E147-8FDA-57501287819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76832" y="3921451"/>
            <a:ext cx="433705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405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E16CAD-5987-8641-A1F1-D392A6514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624675-6CC5-294A-9B52-06E131A7E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C81261-A40C-E841-AD3B-2CB791AC2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8435-57B8-484E-AD22-185186344C3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223923-DD4F-7E47-9787-1D9D945E0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AF2D21F-3180-6043-844B-EC07CFD2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CF89B-8C90-B544-AE21-7E3B945AD0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49841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BB34FA-6FFD-4FF7-B6FD-67D8CD913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DE9186F-76F7-4EF6-BF4A-A4F676EE1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E8720B-D806-4759-967A-79B0F2248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0A8BBFF-6947-4102-B416-73B14F665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672E30-51BA-4B45-8DE7-BC0A836F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50318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13FB45-F031-4D1C-A720-21D1BC7D8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D1B55A-3A7D-4D40-98D1-2504966B6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80F271-C73C-412C-ABB5-BA3972402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67C4096-73EB-45A9-BD72-40AF1BCF5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9B96893-895E-408C-B8C2-E5C6D9908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59619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6F37B9-A9FD-4328-B3F4-99AA19017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C479222-444D-4AF4-9498-531229A65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633BB59-FAC1-4107-BA3D-F4A3068B0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D86932B-64C3-4602-8C88-F9E8DFEF7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FF1D2E-3FEC-432A-A3C2-CDAF49DC0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02352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DDA28A-9711-4C84-8138-1856F043E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D456B7-6F99-49A1-B0B8-7B6317D805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663A7C6-4AC6-4D49-8059-80A03A063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31B4812-379B-452E-9FEE-0EB3BBCB5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31E78F6-DFB6-4781-8E27-6E440BC0A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C304280-8FDD-42D6-AD08-137682AB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1838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C423A2-0E8B-44F0-B5EF-21538E088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40FDC3A-AFF6-4C72-9CDD-8A510A90B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B23A93F-BC6F-4AF8-872B-176B20DAE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5827BA-BA95-4FDF-8DC1-3E2B5BE89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1779856-8A1A-4173-B584-CB29AC6EEA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7F25820-B60B-47DC-8594-BC76B7C9B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B97081C-CE15-4372-9CFE-2FF6D8294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9AFA0E0-0376-49E6-9A71-A83E378C3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810833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C51EF4-5A58-4699-89A1-04145C21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54EDE87-B9DD-4698-9739-A26EA63CA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3B771CD-C4F9-42B4-A3E3-41552B303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C25CA0-9C6C-486B-A6C8-51895DD7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16603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F48EEDF-69D6-46A9-ADAF-B33FA58C0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856E018-91F0-419D-9A1A-9B28CD555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69D88AA-D450-479D-867F-16E322EF9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7871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6B0159-3F8A-44B7-BBEE-F0FFBD657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9228BC-D8F5-4077-B4AB-4B5BF65E4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D12D257-04FC-49EE-86B0-CFD2E575C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6AB6734-B41B-4D71-9D07-9057A4359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6DB364-FA98-4672-B009-34D1610CD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129EF57-B151-4426-9867-5B4F3A17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8421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4D55D5-11D5-43E2-BFE5-941D49C7E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A809132-45A7-40DA-B082-9160B0426F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5C9C615-0430-44A3-AD5C-6E1D8DB04E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A1F95B-6F99-4835-B294-911D105A3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09A193F-5EA5-4428-A715-87D03D53D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C26EF37-41E7-4A5A-B51C-002A3E1BB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62705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BA69A7-4700-4FF0-9FC4-C5D885D65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723442E-072C-4ECE-A157-FC7269B01A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01E5A98-3236-4C7F-A1FE-ADEA84725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898FFDB-8F67-43DD-862E-B2F4F4089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4D365C-5F8C-4F14-BE65-F1202C356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3100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8FA043-0B72-8049-A1C3-F0B93C6F2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9599B63-650F-3840-9FBA-994FB9D132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1539B0D-2BA8-D64A-8CDB-576721346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8435-57B8-484E-AD22-185186344C3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A54EE5C-66BF-BC4E-8EEC-72EC595AB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E89D936-4D8C-C64D-BDA7-F21970F2F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CF89B-8C90-B544-AE21-7E3B945AD0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27910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34BA676-DA63-40A4-8F51-82586485ED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F761D67-02E7-4A71-9629-9E3F2B0FE6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16D77F-B382-4249-9C6B-0DC6FD183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9DDBF3F-1BE5-477F-87A3-155186534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FCE2DE-C97B-4497-B2CC-C186C4AF6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3287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C26D70-812B-7440-87EA-3B225B4DC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568381-01ED-ED42-9D80-C2CA42B8B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265BB56-4D62-C44F-AA29-D984145D0A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65498C7-2361-9B4C-8587-B7D4545E0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8435-57B8-484E-AD22-185186344C3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97FFD75-A60C-7749-A4D9-0B4E70AA2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0B06A6B-4CC5-0441-80CB-BC2853512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CF89B-8C90-B544-AE21-7E3B945AD0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763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BED83D-AEAA-1943-BF03-50FFC1E4C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4ED783-C550-084E-A7E2-4EA1EAFF9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A07F51B-6986-7E46-A70E-152BBCF79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14341D2-3F5A-C54D-A2F2-AE3A74EAB5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BDAFB08-372E-7F4D-86A1-BBA1796F9E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BC14F28-876C-9243-8012-E673C64A0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8435-57B8-484E-AD22-185186344C3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F84A80A-2B3C-5C46-97D1-8E688F18E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EFF2883-28A3-DB4F-8627-2E494C204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CF89B-8C90-B544-AE21-7E3B945AD0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1697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06053A-BD91-554C-BB71-DF05D23F5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5A9EF47-6EC8-2446-911A-74E339905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8435-57B8-484E-AD22-185186344C3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70CB3F7-050B-0446-B7D8-A263879C0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998E735-2C05-5844-887A-431E76821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CF89B-8C90-B544-AE21-7E3B945AD0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4766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934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05C75B-DEA8-455E-A44E-1E63D2C7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E868BA3-06AB-4541-8563-9AF0AEE80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8435-57B8-484E-AD22-185186344C3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82C38A2-BC90-4F54-8D77-64142BEA1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3EDFDAA-8524-4EDE-9BA1-2649E21A1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CF89B-8C90-B544-AE21-7E3B945AD0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9693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C336B988-5300-2441-89F0-8D957B529008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" name="Imagem 8" descr="Padrão do plano de fundo&#10;&#10;Descrição gerada automaticamente">
              <a:extLst>
                <a:ext uri="{FF2B5EF4-FFF2-40B4-BE49-F238E27FC236}">
                  <a16:creationId xmlns:a16="http://schemas.microsoft.com/office/drawing/2014/main" id="{F693DFC1-D7A9-3E44-97CE-69B7EF5FD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10" name="Imagem 9" descr="Uma imagem contendo desenho&#10;&#10;Descrição gerada automaticamente">
              <a:extLst>
                <a:ext uri="{FF2B5EF4-FFF2-40B4-BE49-F238E27FC236}">
                  <a16:creationId xmlns:a16="http://schemas.microsoft.com/office/drawing/2014/main" id="{09480FEA-8745-7A49-97B9-8A3FEA30CE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 l="-1" t="19721" r="-7166" b="40388"/>
            <a:stretch/>
          </p:blipFill>
          <p:spPr>
            <a:xfrm>
              <a:off x="11055153" y="6387189"/>
              <a:ext cx="1136847" cy="317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166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89B7FE1-1D95-6343-8F2F-F979FCEAB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F3BD052-1456-474E-A04A-F48BECD0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C76922A-3779-5149-8CA4-6EE3E9BD76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F8435-57B8-484E-AD22-185186344C3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467754-C5D1-4042-A173-0DB0247F76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6AAE20E-5AEE-5E48-822F-6C70443DD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CF89B-8C90-B544-AE21-7E3B945AD0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2550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04A5623-14F0-4A9F-AB7C-E788D23F8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40C0E01-E94F-47D1-9E76-717762F19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35F06F-2AF7-4BB4-8D93-206F74FDD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187E5-0390-44F0-9BFF-4785FD12863F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2417A0-E413-41A5-B60B-F06990A720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EF65B2-B884-4640-B44F-73B2B7B7FB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8431A-2AF9-49C1-BDBB-819026EB9E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6019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5BC9B07-3294-40BF-AD50-085BECE5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40051B6-0704-4F2E-8312-F8459F091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0DD714-9718-4127-9F02-B444712E66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4235D-3055-4D07-8880-6299FED135D2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7BDC0E0-1334-4CDB-8E35-B6D99ECBAC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9245C5B-F836-49C7-97E0-B71D9EE4D5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7FA91-7C38-492D-B114-DE34B113F2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2887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hyperlink" Target="mailto:mona.carvalho.si@gmail.com" TargetMode="External"/><Relationship Id="rId7" Type="http://schemas.openxmlformats.org/officeDocument/2006/relationships/image" Target="../media/image52.svg"/><Relationship Id="rId12" Type="http://schemas.openxmlformats.org/officeDocument/2006/relationships/image" Target="../media/image57.png"/><Relationship Id="rId2" Type="http://schemas.openxmlformats.org/officeDocument/2006/relationships/hyperlink" Target="mailto:monaliza.santos@meta.com.br" TargetMode="Externa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1.png"/><Relationship Id="rId11" Type="http://schemas.openxmlformats.org/officeDocument/2006/relationships/image" Target="../media/image56.svg"/><Relationship Id="rId5" Type="http://schemas.openxmlformats.org/officeDocument/2006/relationships/hyperlink" Target="https://github.com/monacarvalhosi/curso-angular.git" TargetMode="External"/><Relationship Id="rId10" Type="http://schemas.openxmlformats.org/officeDocument/2006/relationships/image" Target="../media/image55.png"/><Relationship Id="rId4" Type="http://schemas.openxmlformats.org/officeDocument/2006/relationships/hyperlink" Target="https://www.linkedin.com/in/monaliza-santos-3827b8120/" TargetMode="External"/><Relationship Id="rId9" Type="http://schemas.openxmlformats.org/officeDocument/2006/relationships/image" Target="../media/image5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/download/current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visualstudio.microsoft.com/pt-br/download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AE518C8C-6BFB-D545-9F6A-6523938A9108}"/>
              </a:ext>
            </a:extLst>
          </p:cNvPr>
          <p:cNvSpPr txBox="1"/>
          <p:nvPr/>
        </p:nvSpPr>
        <p:spPr>
          <a:xfrm>
            <a:off x="450344" y="3305294"/>
            <a:ext cx="3786376" cy="123110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3000" dirty="0">
                <a:solidFill>
                  <a:srgbClr val="A0C519"/>
                </a:solidFill>
                <a:latin typeface="CanaroW00-Light"/>
              </a:rPr>
              <a:t>Treinamento de</a:t>
            </a:r>
            <a:endParaRPr lang="pt-BR" sz="3000" dirty="0">
              <a:solidFill>
                <a:srgbClr val="A0C519"/>
              </a:solidFill>
              <a:latin typeface="CanaroW00-Light" pitchFamily="2" charset="0"/>
            </a:endParaRPr>
          </a:p>
          <a:p>
            <a:r>
              <a:rPr lang="pt-BR" sz="4400" dirty="0">
                <a:solidFill>
                  <a:srgbClr val="094C9A"/>
                </a:solidFill>
                <a:latin typeface="CanaroW00-SemiBold"/>
              </a:rPr>
              <a:t>Angular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8D10AB3-3A86-45DE-B3FA-416FCAF4AC86}"/>
              </a:ext>
            </a:extLst>
          </p:cNvPr>
          <p:cNvSpPr/>
          <p:nvPr/>
        </p:nvSpPr>
        <p:spPr>
          <a:xfrm>
            <a:off x="450344" y="6274676"/>
            <a:ext cx="34053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rgbClr val="094C9A"/>
                </a:solidFill>
                <a:latin typeface="CanaroW00-SemiBold"/>
              </a:rPr>
              <a:t>Autora: Monaliza Santos </a:t>
            </a:r>
          </a:p>
        </p:txBody>
      </p:sp>
    </p:spTree>
    <p:extLst>
      <p:ext uri="{BB962C8B-B14F-4D97-AF65-F5344CB8AC3E}">
        <p14:creationId xmlns:p14="http://schemas.microsoft.com/office/powerpoint/2010/main" val="3268991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No Visual Studio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Code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, abrir o terminal, rodar o comando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ng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new primeiro-projeto” e para as perguntas devemos escolher “N” e “CSS” respectivamente.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B413676-E879-4366-83B6-D18211F52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102" y="3628399"/>
            <a:ext cx="7747996" cy="114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11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Acesse a pasta no terminal com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cd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primeiro-projeto”, dê um start no projeto com o comando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ng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serve --open” e uma página vai abrir no seu navegador.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08DCDE2-4ED7-4E72-AAEB-E42CEE371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100" y="3306331"/>
            <a:ext cx="7625239" cy="27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802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Na pasta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src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/app/ no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app.component.ts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altere o código para que fique conforme o código abaixo, criamos uma variável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name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” e alteramos 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selector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”.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EF65926-06C8-45DE-A2A8-A96A63423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218" y="3203544"/>
            <a:ext cx="7205015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865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Na pasta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src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/app/ no app.component.html exclua o código existente crie uma &lt;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div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&gt; e dentro dela colocaremos 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tag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&lt;h3&gt; fazendo referência a nossa variável criada no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app.component.ts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B1E83FA-7D5B-40FD-AD52-63F721C63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101" y="3961695"/>
            <a:ext cx="6888392" cy="148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460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Na pasta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src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/ no index.html trocaremos a referência do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selector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&lt;app-root&gt;&lt;/app-root&gt; para o nome do novo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selector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que criamos no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app.component.ts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o &lt;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my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-app&gt;&lt;/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my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-app&gt; e altere o título para &lt;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title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&gt;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ProjetoExemplo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&lt;/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title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&gt;.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9B910B1-58C6-4C9E-8BC2-B48A688F6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101" y="3755254"/>
            <a:ext cx="6950536" cy="238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76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No navegador teremos o seguinte resultado.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471E7E4-80F0-4CEB-846D-EF7294C0E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497" y="3055546"/>
            <a:ext cx="3950285" cy="324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66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A partir desse ponto foram exemplificadas diversas formas de se implementar os componentes e notar suas alterações no layout. Precisamos nos atentar a :</a:t>
            </a:r>
          </a:p>
          <a:p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Criar os componentes necessários dentro de uma pasta : nome-qualquer.componente.html, nome-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qualquer.componente.ts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e nome-qualquer.componente.css (Somente se formos usar algum estilo).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No arquivo nome-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qualquer.componente.ts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 devemos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inciar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com a importação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import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{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Component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}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from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@angular/core”.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Criar o @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Component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({}) e dentro das chaves devemos passar 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selector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” (responsável pela criação da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tag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de referência do componente), 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templateUrl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” ou 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template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” (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templateUrl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vai fazer referência a um arquivo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html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e 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template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permite que utilizemos as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tags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html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ou de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selectores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), e 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styleUrls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” que nos permite fazer referência a um ou mais arquivos .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css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.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Por fim criamos a exportação do nosso componente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export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class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NomeQualquerComponent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{}”.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88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Na tela que formos usar nosso componente colocar a sua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tag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“&lt;nome-qualquer&gt;&lt;/nome-qualquer&gt;”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src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/app/ no arquivo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app.module.ts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devemos em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declarations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colocar o nome do nosso componente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NomeQualquerComponent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” e realizar a inclusão da sua importação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import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{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NomeQualquerComponent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}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from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‘./nome-qualquer/nome-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qualquer.component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’, note que não passamos a última extensão para que todos os itens sejam importados.</a:t>
            </a:r>
          </a:p>
          <a:p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7830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Dentro da pasta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src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/app criaremos uma pasta chamada menu e criaremos seu componentes conforme instruções anteriores, eles devem ficar como a seguir.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menu.component.html</a:t>
            </a: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40BF661-09F5-4F22-96EE-2F98F8502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149" y="3658648"/>
            <a:ext cx="7444536" cy="24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4984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menu.component.ts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102808F-77A8-4F07-A4B6-3FA76A753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645" y="2919644"/>
            <a:ext cx="588645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9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3A1D660-EA99-C14A-BF38-C688D3008F70}"/>
              </a:ext>
            </a:extLst>
          </p:cNvPr>
          <p:cNvSpPr txBox="1">
            <a:spLocks/>
          </p:cNvSpPr>
          <p:nvPr/>
        </p:nvSpPr>
        <p:spPr>
          <a:xfrm>
            <a:off x="6256631" y="2802087"/>
            <a:ext cx="5935369" cy="23167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>
                <a:solidFill>
                  <a:schemeClr val="bg1"/>
                </a:solidFill>
                <a:latin typeface="CanaroW00-Light" pitchFamily="2" charset="0"/>
              </a:rPr>
              <a:t>Angular</a:t>
            </a:r>
          </a:p>
          <a:p>
            <a:r>
              <a:rPr lang="pt-BR" sz="3600" dirty="0">
                <a:solidFill>
                  <a:srgbClr val="A0C51B"/>
                </a:solidFill>
                <a:latin typeface="CanaroW00-SemiBold" pitchFamily="2" charset="0"/>
              </a:rPr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34926147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menu.component.css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9303996-4702-427A-8664-24F57FB73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878" y="2882099"/>
            <a:ext cx="657225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2306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Dentro da pasta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src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/app criaremos outra pasta chamada header e criaremos seu componentes conforme instruções anteriores, eles devem ficar como a seguir.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header.component.html</a:t>
            </a: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194CA50-87E9-456E-B295-C77E4C67C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07" y="3698090"/>
            <a:ext cx="664845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7612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header.component.ts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0A838B9-2312-4C5B-83A7-2A19960A9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372" y="2894073"/>
            <a:ext cx="7705725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6768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header.component.css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AA41BBF-E766-48E8-8780-305033892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187" y="2987474"/>
            <a:ext cx="724852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395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Dentro da pasta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src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/app criaremos outra pasta chamada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rodape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e criaremos seu componentes conforme instruções anteriores, eles devem ficar como a seguir.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rodape.component.html</a:t>
            </a: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15FD197-D24B-40CC-BEB9-E31507FBF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312" y="3819323"/>
            <a:ext cx="7506395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552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rodape.component.ts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F59E3F0-D489-44F0-AF44-8C906F65B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580" y="2828444"/>
            <a:ext cx="777240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3587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rodape.component.css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EE0951A-E0E2-4C5D-9133-36F180D0C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338" y="3122451"/>
            <a:ext cx="6257925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1131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Dentro da pasta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src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/app criaremos outra pasta chamada new-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rodape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e criaremos seu componentes conforme instruções anteriores, eles devem ficar como a seguir.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new-rodape.component.html</a:t>
            </a: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9A20C70-B95B-49A5-B7C0-5EC0686E9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616" y="4002534"/>
            <a:ext cx="687705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4428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new-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rodape.component.ts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EA751C1-72A1-4125-A286-EC6A7083E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903" y="2924129"/>
            <a:ext cx="6743700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098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Dentro da pasta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src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/app no arquivo app.component.html vamos utilizar as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tags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dos componentes header, menu e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rodape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, como a seguir: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app.component.html</a:t>
            </a: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18F3EBA-F1B1-4F84-844A-33D594313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557" y="3675678"/>
            <a:ext cx="7294208" cy="22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403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Introdução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671266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O Angular é um framework desenvolvido pela Google focado na criação de aplicações SPA (Single Page App), a linguagem utilizada é o Typescript. A sua implementação deve ser feita baseada nas criações dos componentes de cada tela visando o reaproveitamento.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A versão abordada nesse treinamento é a Angular 2+, não sendo abordada as versões anteriores denominada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AngularJS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26911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0" y="2464273"/>
            <a:ext cx="784718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Na pasta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src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/app no arquivo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app.module.ts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vamos incluir na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declarations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: [] a referência dos componentes header, menu, rodapé e new-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rodape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, como a seguir: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app.module.ts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</a:p>
          <a:p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05503AC-6B14-4B4D-A4FB-A4B4F8E65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001" y="3650430"/>
            <a:ext cx="5352554" cy="239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932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app.module.ts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</a:p>
          <a:p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DC63D9F-79A3-4BD1-B92A-038F61DCC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065" y="2892867"/>
            <a:ext cx="7248525" cy="139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067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Criando o projeto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Devemos ter o seguinte resultado no nosso navegador:</a:t>
            </a:r>
          </a:p>
          <a:p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A46402B-9A5F-4BF7-9311-C6254D345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156" y="2865453"/>
            <a:ext cx="5031844" cy="3020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4668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58477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Atividade Sugerida</a:t>
            </a:r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74799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Baseado no que vimos em sala de aula, no componente de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rodape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devemos retirar 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template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: &lt;new-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rodape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&gt;&lt;/new-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rodape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&gt;”,  fazer referência novamente ao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html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e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css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do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rodape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. O resultado esperado será como abaixo:</a:t>
            </a:r>
          </a:p>
          <a:p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2DFF919-5D8F-4C99-96F6-386FDC475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757" y="3396377"/>
            <a:ext cx="4251724" cy="334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558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1E9BCCA-B150-CA45-9ED1-CC1033A968F8}"/>
              </a:ext>
            </a:extLst>
          </p:cNvPr>
          <p:cNvSpPr/>
          <p:nvPr/>
        </p:nvSpPr>
        <p:spPr>
          <a:xfrm>
            <a:off x="1182755" y="3359552"/>
            <a:ext cx="3532415" cy="199791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lnSpc>
                <a:spcPct val="150000"/>
              </a:lnSpc>
            </a:pPr>
            <a:r>
              <a:rPr lang="pt-BR" sz="1400" dirty="0">
                <a:solidFill>
                  <a:srgbClr val="073774"/>
                </a:solidFill>
                <a:latin typeface="CanaroW00-SemiBold" pitchFamily="2" charset="0"/>
                <a:hlinkClick r:id="rId2"/>
              </a:rPr>
              <a:t>monaliza.santos@meta.com.br</a:t>
            </a:r>
            <a:endParaRPr lang="pt-BR" sz="1400" dirty="0">
              <a:solidFill>
                <a:srgbClr val="073774"/>
              </a:solidFill>
              <a:latin typeface="CanaroW00-SemiBold" pitchFamily="2" charset="0"/>
            </a:endParaRPr>
          </a:p>
          <a:p>
            <a:pPr>
              <a:lnSpc>
                <a:spcPct val="150000"/>
              </a:lnSpc>
            </a:pPr>
            <a:r>
              <a:rPr lang="pt-BR" sz="1400" dirty="0">
                <a:solidFill>
                  <a:srgbClr val="073774"/>
                </a:solidFill>
                <a:latin typeface="CanaroW00-SemiBold" pitchFamily="2" charset="0"/>
                <a:hlinkClick r:id="rId3"/>
              </a:rPr>
              <a:t>mona.carvalho.si@gmail.com</a:t>
            </a:r>
            <a:endParaRPr lang="pt-BR" sz="1400" dirty="0">
              <a:solidFill>
                <a:srgbClr val="073774"/>
              </a:solidFill>
              <a:latin typeface="CanaroW00-SemiBold" pitchFamily="2" charset="0"/>
            </a:endParaRPr>
          </a:p>
          <a:p>
            <a:pPr>
              <a:lnSpc>
                <a:spcPct val="150000"/>
              </a:lnSpc>
            </a:pPr>
            <a:r>
              <a:rPr lang="pt-BR" sz="1400" dirty="0">
                <a:solidFill>
                  <a:srgbClr val="073774"/>
                </a:solidFill>
                <a:latin typeface="CanaroW00-Light" pitchFamily="2" charset="0"/>
              </a:rPr>
              <a:t>+55 71 99204 9038</a:t>
            </a:r>
          </a:p>
          <a:p>
            <a:pPr>
              <a:lnSpc>
                <a:spcPct val="150000"/>
              </a:lnSpc>
            </a:pPr>
            <a:r>
              <a:rPr lang="pt-BR" sz="1400" dirty="0">
                <a:solidFill>
                  <a:srgbClr val="073774"/>
                </a:solidFill>
                <a:latin typeface="CanaroW00-Light" pitchFamily="2" charset="0"/>
                <a:hlinkClick r:id="rId4"/>
              </a:rPr>
              <a:t>Monaliza Santos</a:t>
            </a:r>
            <a:endParaRPr lang="pt-BR" sz="1400" dirty="0">
              <a:solidFill>
                <a:srgbClr val="073774"/>
              </a:solidFill>
              <a:latin typeface="CanaroW00-Light" pitchFamily="2" charset="0"/>
            </a:endParaRPr>
          </a:p>
          <a:p>
            <a:pPr>
              <a:lnSpc>
                <a:spcPct val="150000"/>
              </a:lnSpc>
            </a:pPr>
            <a:r>
              <a:rPr lang="pt-BR" sz="1400" dirty="0">
                <a:solidFill>
                  <a:srgbClr val="073774"/>
                </a:solidFill>
                <a:latin typeface="CanaroW00-Light" pitchFamily="2" charset="0"/>
                <a:hlinkClick r:id="rId5"/>
              </a:rPr>
              <a:t>https://github.com/monacarvalhosi/curso-angular.git</a:t>
            </a:r>
            <a:endParaRPr lang="pt-BR" sz="1400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sp>
        <p:nvSpPr>
          <p:cNvPr id="3" name="CaixaDeTexto 3">
            <a:extLst>
              <a:ext uri="{FF2B5EF4-FFF2-40B4-BE49-F238E27FC236}">
                <a16:creationId xmlns:a16="http://schemas.microsoft.com/office/drawing/2014/main" id="{3E8DACC5-C85F-1448-B9D6-34A995078766}"/>
              </a:ext>
            </a:extLst>
          </p:cNvPr>
          <p:cNvSpPr txBox="1"/>
          <p:nvPr/>
        </p:nvSpPr>
        <p:spPr>
          <a:xfrm>
            <a:off x="754834" y="2500982"/>
            <a:ext cx="2904962" cy="657872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non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lnSpc>
                <a:spcPts val="4560"/>
              </a:lnSpc>
            </a:pPr>
            <a:r>
              <a:rPr lang="pt-BR" sz="3600" dirty="0">
                <a:solidFill>
                  <a:srgbClr val="073774"/>
                </a:solidFill>
                <a:latin typeface="CanaroW00-SemiBold" pitchFamily="2" charset="0"/>
              </a:rPr>
              <a:t>OBRIGADO!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84CFDFAC-776C-6B47-99B6-590FF2CA9A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7981" y="4444435"/>
            <a:ext cx="235084" cy="235084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B3BF0445-B4B7-1B4B-B6CC-B71125BB9F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7981" y="4084159"/>
            <a:ext cx="235293" cy="235293"/>
          </a:xfrm>
          <a:prstGeom prst="rect">
            <a:avLst/>
          </a:prstGeom>
        </p:spPr>
      </p:pic>
      <p:grpSp>
        <p:nvGrpSpPr>
          <p:cNvPr id="11" name="Agrupar 10">
            <a:extLst>
              <a:ext uri="{FF2B5EF4-FFF2-40B4-BE49-F238E27FC236}">
                <a16:creationId xmlns:a16="http://schemas.microsoft.com/office/drawing/2014/main" id="{87FAC79B-C89E-C346-9A9E-75828775DD6D}"/>
              </a:ext>
            </a:extLst>
          </p:cNvPr>
          <p:cNvGrpSpPr/>
          <p:nvPr/>
        </p:nvGrpSpPr>
        <p:grpSpPr>
          <a:xfrm>
            <a:off x="927981" y="3503964"/>
            <a:ext cx="235084" cy="235084"/>
            <a:chOff x="941834" y="3803909"/>
            <a:chExt cx="235084" cy="235084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A92C2C0-39B1-F64B-9643-9146059EE1F3}"/>
                </a:ext>
              </a:extLst>
            </p:cNvPr>
            <p:cNvSpPr/>
            <p:nvPr/>
          </p:nvSpPr>
          <p:spPr>
            <a:xfrm>
              <a:off x="941834" y="3803909"/>
              <a:ext cx="235084" cy="235084"/>
            </a:xfrm>
            <a:prstGeom prst="ellipse">
              <a:avLst/>
            </a:prstGeom>
            <a:solidFill>
              <a:srgbClr val="0737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Gráfico 12">
              <a:extLst>
                <a:ext uri="{FF2B5EF4-FFF2-40B4-BE49-F238E27FC236}">
                  <a16:creationId xmlns:a16="http://schemas.microsoft.com/office/drawing/2014/main" id="{A6D0A9AC-6893-534F-83C5-31083EC1C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989280" y="3851355"/>
              <a:ext cx="140192" cy="140192"/>
            </a:xfrm>
            <a:prstGeom prst="rect">
              <a:avLst/>
            </a:prstGeom>
          </p:spPr>
        </p:pic>
      </p:grpSp>
      <p:pic>
        <p:nvPicPr>
          <p:cNvPr id="6" name="Imagem 5">
            <a:extLst>
              <a:ext uri="{FF2B5EF4-FFF2-40B4-BE49-F238E27FC236}">
                <a16:creationId xmlns:a16="http://schemas.microsoft.com/office/drawing/2014/main" id="{69F84A93-032B-4E37-B22D-A6B79A93D62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96167" y="4735594"/>
            <a:ext cx="298712" cy="29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60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1077218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Ambiente de desenvolvimento</a:t>
            </a:r>
            <a:endParaRPr lang="pt-BR" sz="3200" dirty="0">
              <a:solidFill>
                <a:srgbClr val="A0C51B"/>
              </a:solidFill>
              <a:latin typeface="CanaroW00-SemiBold"/>
            </a:endParaRPr>
          </a:p>
          <a:p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2" y="2464273"/>
            <a:ext cx="365121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Para esse treinamento é necessário a instalação dos seguintes programas:</a:t>
            </a:r>
            <a:br>
              <a:rPr lang="pt-BR" dirty="0">
                <a:solidFill>
                  <a:srgbClr val="073774"/>
                </a:solidFill>
                <a:latin typeface="CanaroW00-Light" pitchFamily="2" charset="0"/>
              </a:rPr>
            </a:b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Visual Studio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Code</a:t>
            </a: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Angular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NPM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Node JS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EF02E64-8AF6-4FAB-A263-FC4576648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941" y="2135456"/>
            <a:ext cx="2366118" cy="219394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E571DAD-00D2-41F8-BC38-D4A34D65C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5854" y="3479935"/>
            <a:ext cx="3051276" cy="1551557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B235E10A-89AC-4B88-B0F0-EE2DEBFB88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72918" y="3423721"/>
            <a:ext cx="813773" cy="37881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CBB370C-594A-4BD6-99C9-269E96D9DC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2918" y="2624283"/>
            <a:ext cx="786849" cy="68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16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3A1D660-EA99-C14A-BF38-C688D3008F70}"/>
              </a:ext>
            </a:extLst>
          </p:cNvPr>
          <p:cNvSpPr txBox="1">
            <a:spLocks/>
          </p:cNvSpPr>
          <p:nvPr/>
        </p:nvSpPr>
        <p:spPr>
          <a:xfrm>
            <a:off x="6256631" y="2802087"/>
            <a:ext cx="5935369" cy="23167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>
                <a:solidFill>
                  <a:schemeClr val="bg1"/>
                </a:solidFill>
                <a:latin typeface="CanaroW00-Light" pitchFamily="2" charset="0"/>
              </a:rPr>
              <a:t>Angular</a:t>
            </a:r>
          </a:p>
          <a:p>
            <a:r>
              <a:rPr lang="pt-BR" sz="3600" dirty="0">
                <a:solidFill>
                  <a:srgbClr val="A0C51B"/>
                </a:solidFill>
                <a:latin typeface="CanaroW00-SemiBold" pitchFamily="2" charset="0"/>
              </a:rPr>
              <a:t>Instalando os </a:t>
            </a:r>
          </a:p>
          <a:p>
            <a:r>
              <a:rPr lang="pt-BR" sz="3600" dirty="0">
                <a:solidFill>
                  <a:srgbClr val="A0C51B"/>
                </a:solidFill>
                <a:latin typeface="CanaroW00-SemiBold" pitchFamily="2" charset="0"/>
              </a:rPr>
              <a:t>softwares</a:t>
            </a:r>
          </a:p>
        </p:txBody>
      </p:sp>
    </p:spTree>
    <p:extLst>
      <p:ext uri="{BB962C8B-B14F-4D97-AF65-F5344CB8AC3E}">
        <p14:creationId xmlns:p14="http://schemas.microsoft.com/office/powerpoint/2010/main" val="420158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1077218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Instalando os softwares</a:t>
            </a:r>
            <a:endParaRPr lang="pt-BR" sz="3200" dirty="0">
              <a:solidFill>
                <a:srgbClr val="A0C51B"/>
              </a:solidFill>
              <a:latin typeface="CanaroW00-SemiBold"/>
            </a:endParaRPr>
          </a:p>
          <a:p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14102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Node JS, é o primeiro por trazer junto a sua instalação o NPM que é o gerenciador de pacotes que utilizaremos para instalar o Angular.</a:t>
            </a:r>
          </a:p>
          <a:p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1º Passo: Acessar a página de download no site oficial do 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  <a:hlinkClick r:id="rId3"/>
              </a:rPr>
              <a:t>Node JS </a:t>
            </a: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2º Passo: Selecionar a versão desejada, iremos instalar a Windows Installer (.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msi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) 64-bit e seguir o fluxo de instalação.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B5BA5999-41EB-4C9D-9A6C-8A615D29E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415" y="4577247"/>
            <a:ext cx="6665001" cy="141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720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1077218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Instalando os softwares</a:t>
            </a:r>
            <a:endParaRPr lang="pt-BR" sz="3200" dirty="0">
              <a:solidFill>
                <a:srgbClr val="A0C51B"/>
              </a:solidFill>
              <a:latin typeface="CanaroW00-SemiBold"/>
            </a:endParaRPr>
          </a:p>
          <a:p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79B2EEF-99DE-3845-8BEC-680A6B18A886}"/>
              </a:ext>
            </a:extLst>
          </p:cNvPr>
          <p:cNvSpPr/>
          <p:nvPr/>
        </p:nvSpPr>
        <p:spPr>
          <a:xfrm>
            <a:off x="986101" y="2464273"/>
            <a:ext cx="71410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Visual Studio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Code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é um editor de código com código-fonte gratuito.</a:t>
            </a:r>
          </a:p>
          <a:p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1º Passo: Acessar a página de download no site oficial do 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  <a:hlinkClick r:id="rId3"/>
              </a:rPr>
              <a:t>Visual Studio</a:t>
            </a:r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2º Passo: Na região do Visual Studio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Code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, selecionar a versão desejada, iremos instalar a Windows x64 e seguir o fluxo de instalação.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317D0D7-7802-4923-B90A-B02C04D04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746" y="4300248"/>
            <a:ext cx="5260716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934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EA71A72-62FD-2B48-A7EA-638F1E93BBB4}"/>
              </a:ext>
            </a:extLst>
          </p:cNvPr>
          <p:cNvSpPr txBox="1"/>
          <p:nvPr/>
        </p:nvSpPr>
        <p:spPr>
          <a:xfrm>
            <a:off x="986101" y="1305406"/>
            <a:ext cx="7141028" cy="1077218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lIns="91440" tIns="45720" rIns="91440" bIns="4572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pt-BR" sz="3200" dirty="0">
                <a:solidFill>
                  <a:srgbClr val="A0C51B"/>
                </a:solidFill>
                <a:latin typeface="CanaroW00-Light"/>
              </a:rPr>
              <a:t>Instalando os softwares</a:t>
            </a:r>
            <a:endParaRPr lang="pt-BR" sz="3200" dirty="0">
              <a:solidFill>
                <a:srgbClr val="A0C51B"/>
              </a:solidFill>
              <a:latin typeface="CanaroW00-SemiBold"/>
            </a:endParaRPr>
          </a:p>
          <a:p>
            <a:endParaRPr lang="pt-BR" sz="3200" dirty="0">
              <a:solidFill>
                <a:srgbClr val="A0C51B"/>
              </a:solidFill>
              <a:latin typeface="CanaroW00-SemiBold" pitchFamily="2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A22C750-63B5-4271-AD69-C5AE203900AC}"/>
              </a:ext>
            </a:extLst>
          </p:cNvPr>
          <p:cNvSpPr/>
          <p:nvPr/>
        </p:nvSpPr>
        <p:spPr>
          <a:xfrm>
            <a:off x="986101" y="2464273"/>
            <a:ext cx="73741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Angular é um framework que contém um conjunto de ferramentas como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templates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declarativos, injeção de dependência e integração as boas práticas.</a:t>
            </a:r>
          </a:p>
          <a:p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1º Passo: No terminal verifique se o NPM foi instalado usando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npm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–v”.</a:t>
            </a:r>
          </a:p>
          <a:p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  <a:p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2º Passo: No terminal use o comando “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npm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install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 –g @angular/</a:t>
            </a:r>
            <a:r>
              <a:rPr lang="pt-BR" dirty="0" err="1">
                <a:solidFill>
                  <a:srgbClr val="073774"/>
                </a:solidFill>
                <a:latin typeface="CanaroW00-Light" pitchFamily="2" charset="0"/>
              </a:rPr>
              <a:t>cli</a:t>
            </a:r>
            <a:r>
              <a:rPr lang="pt-BR" dirty="0">
                <a:solidFill>
                  <a:srgbClr val="073774"/>
                </a:solidFill>
                <a:latin typeface="CanaroW00-Light" pitchFamily="2" charset="0"/>
              </a:rPr>
              <a:t>”.</a:t>
            </a:r>
          </a:p>
          <a:p>
            <a:endParaRPr lang="pt-BR" dirty="0">
              <a:solidFill>
                <a:srgbClr val="073774"/>
              </a:solidFill>
              <a:latin typeface="CanaroW00-Light" pitchFamily="2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DE4BD0F-C7D7-411B-8A37-74F68D51C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738" y="3693079"/>
            <a:ext cx="2198527" cy="41283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4050C9D3-488B-42EC-8F3A-62954258F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738" y="4475377"/>
            <a:ext cx="7606265" cy="175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090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3A1D660-EA99-C14A-BF38-C688D3008F70}"/>
              </a:ext>
            </a:extLst>
          </p:cNvPr>
          <p:cNvSpPr txBox="1">
            <a:spLocks/>
          </p:cNvSpPr>
          <p:nvPr/>
        </p:nvSpPr>
        <p:spPr>
          <a:xfrm>
            <a:off x="6256631" y="2802087"/>
            <a:ext cx="5935369" cy="23167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>
                <a:solidFill>
                  <a:schemeClr val="bg1"/>
                </a:solidFill>
                <a:latin typeface="CanaroW00-Light" pitchFamily="2" charset="0"/>
              </a:rPr>
              <a:t>Angular</a:t>
            </a:r>
          </a:p>
          <a:p>
            <a:r>
              <a:rPr lang="pt-BR" sz="3600" dirty="0">
                <a:solidFill>
                  <a:srgbClr val="A0C51B"/>
                </a:solidFill>
                <a:latin typeface="CanaroW00-SemiBold" pitchFamily="2" charset="0"/>
              </a:rPr>
              <a:t>Criando o projeto</a:t>
            </a:r>
          </a:p>
        </p:txBody>
      </p:sp>
    </p:spTree>
    <p:extLst>
      <p:ext uri="{BB962C8B-B14F-4D97-AF65-F5344CB8AC3E}">
        <p14:creationId xmlns:p14="http://schemas.microsoft.com/office/powerpoint/2010/main" val="6897723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BA14ADA04A697468768E0CBA480D098" ma:contentTypeVersion="7" ma:contentTypeDescription="Criar um novo documento." ma:contentTypeScope="" ma:versionID="e451ac3b645a4d3ce3079c7c9b9eff3d">
  <xsd:schema xmlns:xsd="http://www.w3.org/2001/XMLSchema" xmlns:xs="http://www.w3.org/2001/XMLSchema" xmlns:p="http://schemas.microsoft.com/office/2006/metadata/properties" xmlns:ns2="d578d416-9789-4649-a14e-59c3f09a6d41" targetNamespace="http://schemas.microsoft.com/office/2006/metadata/properties" ma:root="true" ma:fieldsID="5877883784a072ef39185b19dbb81495" ns2:_="">
    <xsd:import namespace="d578d416-9789-4649-a14e-59c3f09a6d4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78d416-9789-4649-a14e-59c3f09a6d4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5D9D096-E3D2-4410-9015-DAD16C5CF6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78d416-9789-4649-a14e-59c3f09a6d4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40A01C0-C125-44CC-8097-CEC286C1A34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5749EEA-8112-4FB1-BC3B-CF5110F33FDF}">
  <ds:schemaRefs>
    <ds:schemaRef ds:uri="d578d416-9789-4649-a14e-59c3f09a6d41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3008</TotalTime>
  <Words>1210</Words>
  <Application>Microsoft Office PowerPoint</Application>
  <PresentationFormat>Widescreen</PresentationFormat>
  <Paragraphs>116</Paragraphs>
  <Slides>34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34</vt:i4>
      </vt:variant>
    </vt:vector>
  </HeadingPairs>
  <TitlesOfParts>
    <vt:vector size="42" baseType="lpstr">
      <vt:lpstr>Arial</vt:lpstr>
      <vt:lpstr>Calibri</vt:lpstr>
      <vt:lpstr>Calibri Light</vt:lpstr>
      <vt:lpstr>CanaroW00-Light</vt:lpstr>
      <vt:lpstr>CanaroW00-SemiBold</vt:lpstr>
      <vt:lpstr>Tema do Office</vt:lpstr>
      <vt:lpstr>Personalizar design</vt:lpstr>
      <vt:lpstr>1_Personalizar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Carolina Fillmann</dc:creator>
  <cp:lastModifiedBy>Monaliza Carvalho Santos</cp:lastModifiedBy>
  <cp:revision>44</cp:revision>
  <dcterms:created xsi:type="dcterms:W3CDTF">2020-09-21T17:26:45Z</dcterms:created>
  <dcterms:modified xsi:type="dcterms:W3CDTF">2021-05-25T12:14:22Z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0x010100CBA14ADA04A697468768E0CBA480D098</vt:lpwstr>
  </property>
</Properties>
</file>